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57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68" r:id="rId15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810B"/>
    <a:srgbClr val="009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95"/>
    <p:restoredTop sz="94650"/>
  </p:normalViewPr>
  <p:slideViewPr>
    <p:cSldViewPr>
      <p:cViewPr varScale="1">
        <p:scale>
          <a:sx n="68" d="100"/>
          <a:sy n="68" d="100"/>
        </p:scale>
        <p:origin x="232" y="132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6CF0E-4D74-2A4B-A036-8063BEABE2DF}" type="datetimeFigureOut">
              <a:rPr lang="en-US" smtClean="0"/>
              <a:t>6/5/24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B60E86-3343-3045-A92C-389B554B2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11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B60E86-3343-3045-A92C-389B554B29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22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03063" y="399415"/>
            <a:ext cx="1785873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31900" y="1736851"/>
            <a:ext cx="10528198" cy="3012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3400" y="1371600"/>
            <a:ext cx="5334951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dirty="0">
                <a:solidFill>
                  <a:srgbClr val="00980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Hand Gesture </a:t>
            </a:r>
            <a:br>
              <a:rPr lang="en-US" sz="3000" dirty="0">
                <a:solidFill>
                  <a:srgbClr val="00980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3000" dirty="0">
                <a:solidFill>
                  <a:srgbClr val="00980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Controlled Presentation</a:t>
            </a:r>
            <a:endParaRPr sz="3000" dirty="0">
              <a:solidFill>
                <a:srgbClr val="009801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DB3046-8665-2D0E-BB62-2DA6F9F30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3276600"/>
            <a:ext cx="3810001" cy="2819400"/>
          </a:xfrm>
        </p:spPr>
        <p:txBody>
          <a:bodyPr/>
          <a:lstStyle/>
          <a:p>
            <a:r>
              <a:rPr lang="en-US" sz="2000" b="1" dirty="0"/>
              <a:t>Submitted By:</a:t>
            </a:r>
          </a:p>
          <a:p>
            <a:r>
              <a:rPr lang="en-US" sz="1800" dirty="0"/>
              <a:t>Md Akhlak – 22SCE1011888</a:t>
            </a:r>
          </a:p>
          <a:p>
            <a:r>
              <a:rPr lang="en-US" sz="1800" dirty="0"/>
              <a:t>Abu Shahma Ansari – 22SCSE1011888</a:t>
            </a:r>
          </a:p>
          <a:p>
            <a:endParaRPr lang="en-US" sz="1800" dirty="0"/>
          </a:p>
          <a:p>
            <a:r>
              <a:rPr lang="en-US" sz="1800" b="1" dirty="0"/>
              <a:t>Course</a:t>
            </a:r>
            <a:r>
              <a:rPr lang="en-US" sz="1800" dirty="0"/>
              <a:t>: B.Tech</a:t>
            </a:r>
          </a:p>
          <a:p>
            <a:endParaRPr lang="en-US" sz="1800" dirty="0"/>
          </a:p>
          <a:p>
            <a:pPr marL="8255">
              <a:lnSpc>
                <a:spcPct val="150000"/>
              </a:lnSpc>
            </a:pPr>
            <a:r>
              <a:rPr lang="en-US" sz="1800" b="1" spc="-5" dirty="0">
                <a:latin typeface="Calibri"/>
                <a:cs typeface="Calibri"/>
              </a:rPr>
              <a:t>Submitted To</a:t>
            </a:r>
            <a:r>
              <a:rPr lang="en-US" sz="1800" dirty="0">
                <a:latin typeface="Calibri"/>
                <a:cs typeface="Calibri"/>
              </a:rPr>
              <a:t>:</a:t>
            </a:r>
            <a:endParaRPr lang="en-US" sz="1800" spc="-20" dirty="0"/>
          </a:p>
          <a:p>
            <a:pPr marL="8255">
              <a:lnSpc>
                <a:spcPct val="150000"/>
              </a:lnSpc>
            </a:pPr>
            <a:r>
              <a:rPr lang="en-US" sz="1800" spc="-25" dirty="0">
                <a:latin typeface="Calibri"/>
                <a:cs typeface="Calibri"/>
              </a:rPr>
              <a:t>D</a:t>
            </a:r>
            <a:r>
              <a:rPr lang="en-US" sz="1800" spc="-229" dirty="0">
                <a:latin typeface="Calibri"/>
                <a:cs typeface="Calibri"/>
              </a:rPr>
              <a:t>r</a:t>
            </a:r>
            <a:r>
              <a:rPr lang="en-US" sz="1800" spc="-50" dirty="0">
                <a:latin typeface="Calibri"/>
                <a:cs typeface="Calibri"/>
              </a:rPr>
              <a:t> </a:t>
            </a:r>
            <a:r>
              <a:rPr lang="en-US" sz="1800" spc="-60" dirty="0">
                <a:latin typeface="Calibri"/>
                <a:cs typeface="Calibri"/>
              </a:rPr>
              <a:t>A</a:t>
            </a:r>
            <a:r>
              <a:rPr lang="en-US" sz="1800" spc="-65" dirty="0">
                <a:latin typeface="Calibri"/>
                <a:cs typeface="Calibri"/>
              </a:rPr>
              <a:t>s</a:t>
            </a:r>
            <a:r>
              <a:rPr lang="en-US" sz="1800" spc="-60" dirty="0">
                <a:latin typeface="Calibri"/>
                <a:cs typeface="Calibri"/>
              </a:rPr>
              <a:t>h</a:t>
            </a:r>
            <a:r>
              <a:rPr lang="en-US" sz="1800" spc="-65" dirty="0">
                <a:latin typeface="Calibri"/>
                <a:cs typeface="Calibri"/>
              </a:rPr>
              <a:t>is</a:t>
            </a:r>
            <a:r>
              <a:rPr lang="en-US" sz="1800" dirty="0">
                <a:latin typeface="Calibri"/>
                <a:cs typeface="Calibri"/>
              </a:rPr>
              <a:t>h</a:t>
            </a:r>
            <a:r>
              <a:rPr lang="en-US" sz="1800" spc="-80" dirty="0">
                <a:latin typeface="Calibri"/>
                <a:cs typeface="Calibri"/>
              </a:rPr>
              <a:t> </a:t>
            </a:r>
            <a:r>
              <a:rPr lang="en-US" sz="1800" spc="-65" dirty="0">
                <a:latin typeface="Calibri"/>
                <a:cs typeface="Calibri"/>
              </a:rPr>
              <a:t>Sharma</a:t>
            </a:r>
          </a:p>
          <a:p>
            <a:pPr marL="8255">
              <a:lnSpc>
                <a:spcPct val="100000"/>
              </a:lnSpc>
            </a:pPr>
            <a:r>
              <a:rPr lang="en-US" sz="1800" b="1" spc="-15" dirty="0">
                <a:latin typeface="Calibri"/>
                <a:cs typeface="Calibri"/>
              </a:rPr>
              <a:t>A</a:t>
            </a:r>
            <a:r>
              <a:rPr lang="en-US" sz="1800" b="1" spc="-10" dirty="0">
                <a:latin typeface="Calibri"/>
                <a:cs typeface="Calibri"/>
              </a:rPr>
              <a:t>ssociate </a:t>
            </a:r>
            <a:r>
              <a:rPr lang="en-US" sz="1800" b="1" spc="-105" dirty="0">
                <a:latin typeface="Calibri"/>
                <a:cs typeface="Calibri"/>
              </a:rPr>
              <a:t> </a:t>
            </a:r>
            <a:r>
              <a:rPr lang="en-US" sz="1800" b="1" spc="-15" dirty="0">
                <a:latin typeface="Calibri"/>
                <a:cs typeface="Calibri"/>
              </a:rPr>
              <a:t>P</a:t>
            </a:r>
            <a:r>
              <a:rPr lang="en-US" sz="1800" b="1" spc="-55" dirty="0">
                <a:latin typeface="Calibri"/>
                <a:cs typeface="Calibri"/>
              </a:rPr>
              <a:t>r</a:t>
            </a:r>
            <a:r>
              <a:rPr lang="en-US" sz="1800" b="1" spc="-10" dirty="0">
                <a:latin typeface="Calibri"/>
                <a:cs typeface="Calibri"/>
              </a:rPr>
              <a:t>o</a:t>
            </a:r>
            <a:r>
              <a:rPr lang="en-US" sz="1800" b="1" spc="-50" dirty="0">
                <a:latin typeface="Calibri"/>
                <a:cs typeface="Calibri"/>
              </a:rPr>
              <a:t>f</a:t>
            </a:r>
            <a:r>
              <a:rPr lang="en-US" sz="1800" b="1" spc="-15" dirty="0">
                <a:latin typeface="Calibri"/>
                <a:cs typeface="Calibri"/>
              </a:rPr>
              <a:t>e</a:t>
            </a:r>
            <a:r>
              <a:rPr lang="en-US" sz="1800" b="1" spc="-10" dirty="0">
                <a:latin typeface="Calibri"/>
                <a:cs typeface="Calibri"/>
              </a:rPr>
              <a:t>sso</a:t>
            </a:r>
            <a:r>
              <a:rPr lang="en-US" sz="1800" b="1" dirty="0">
                <a:latin typeface="Calibri"/>
                <a:cs typeface="Calibri"/>
              </a:rPr>
              <a:t>r, DoCSE</a:t>
            </a:r>
            <a:endParaRPr lang="en-US" sz="1800" dirty="0">
              <a:latin typeface="Calibri"/>
              <a:cs typeface="Calibri"/>
            </a:endParaRPr>
          </a:p>
          <a:p>
            <a:pPr marL="1771014" algn="ctr">
              <a:lnSpc>
                <a:spcPct val="100000"/>
              </a:lnSpc>
            </a:pPr>
            <a:r>
              <a:rPr lang="en-US" sz="1800" b="1" spc="-15" dirty="0">
                <a:latin typeface="Calibri"/>
                <a:cs typeface="Calibri"/>
              </a:rPr>
              <a:t>			                   </a:t>
            </a:r>
            <a:r>
              <a:rPr lang="en-US" sz="1800" dirty="0">
                <a:latin typeface="Calibri"/>
                <a:cs typeface="Calibri"/>
              </a:rPr>
              <a:t>		</a:t>
            </a:r>
          </a:p>
          <a:p>
            <a:endParaRPr lang="en-US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1A122D-91CE-C5B5-21CB-6BB4AB758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740805" y="406805"/>
            <a:ext cx="6654941" cy="609504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B8A010-3F60-B7F0-7C0A-79EB2BFE40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4505325"/>
            <a:ext cx="6858000" cy="19145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822156-1905-BD57-94ED-C8826240DF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2101453"/>
            <a:ext cx="6858000" cy="19145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442CA3D-C691-7740-8161-855A4A5E2EBD}"/>
              </a:ext>
            </a:extLst>
          </p:cNvPr>
          <p:cNvSpPr txBox="1">
            <a:spLocks/>
          </p:cNvSpPr>
          <p:nvPr/>
        </p:nvSpPr>
        <p:spPr>
          <a:xfrm>
            <a:off x="685800" y="381000"/>
            <a:ext cx="5007737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kern="0" dirty="0">
                <a:solidFill>
                  <a:srgbClr val="0F810B"/>
                </a:solidFill>
              </a:rPr>
              <a:t>IMPLEMENTATION RESULTS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3112571-56B3-3F0B-E920-757723B615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96925" y="2391804"/>
            <a:ext cx="2978150" cy="1421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en-IN" b="1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6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Drawing Pointer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kern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54F5558-D5F5-482B-D081-F465C4BB1B56}"/>
              </a:ext>
            </a:extLst>
          </p:cNvPr>
          <p:cNvSpPr txBox="1">
            <a:spLocks/>
          </p:cNvSpPr>
          <p:nvPr/>
        </p:nvSpPr>
        <p:spPr>
          <a:xfrm>
            <a:off x="835025" y="4559552"/>
            <a:ext cx="2555875" cy="19174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en-IN" b="1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7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kern="0" dirty="0"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Erasing previous Drawing</a:t>
            </a:r>
          </a:p>
          <a:p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782077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DDB14-2603-CDD3-F756-3BAEFB2B4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0" y="457200"/>
            <a:ext cx="3511499" cy="615553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0F810B"/>
                </a:solidFill>
              </a:rPr>
              <a:t>SYSTEM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4F64A9-77D6-86DF-9442-E38968D735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100" y="764976"/>
            <a:ext cx="6858000" cy="575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71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48176-273D-4C73-6677-B38A9960A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3463" y="908447"/>
            <a:ext cx="2874137" cy="615553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D05E9-01D3-3D95-06AE-E690C9852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99" y="2315051"/>
            <a:ext cx="10528198" cy="1723549"/>
          </a:xfrm>
        </p:spPr>
        <p:txBody>
          <a:bodyPr/>
          <a:lstStyle/>
          <a:p>
            <a:pPr algn="ctr"/>
            <a:r>
              <a:rPr lang="en-US" dirty="0"/>
              <a:t>As technology continues to evolve, we can expect hand gesture control to become more prevalent and sophisticated, opening up new possibilities for various applications.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93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58C75-11FA-6DE8-6AC0-32444F9DF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8431" y="914400"/>
            <a:ext cx="3255137" cy="615553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51659-6708-4EB3-7597-DAD79FCA8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0600" y="2105561"/>
            <a:ext cx="10674300" cy="3693319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 Despite its advantages, hand gesture control technology faces challenges such as accuracy, latency, and environmental interferences.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Future developments will likely focus on improving the robustness of gesture recognition, minimizing errors, and expanding the range of recognizable gestures.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Integration with artificial intelligence and machine learning can also enhance the adaptability and precision of these systems.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85879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BCE3AA8-F7E7-9B6A-13CA-27EC0B69B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6050" y="2514600"/>
            <a:ext cx="6819900" cy="2954655"/>
          </a:xfrm>
        </p:spPr>
        <p:txBody>
          <a:bodyPr/>
          <a:lstStyle/>
          <a:p>
            <a:r>
              <a:rPr lang="en-US" sz="9600" dirty="0">
                <a:solidFill>
                  <a:srgbClr val="0F810B"/>
                </a:solidFill>
              </a:rPr>
              <a:t>THANK YOU..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A8A7B-5053-40F9-17C8-2BA8718A4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1" y="1123414"/>
            <a:ext cx="3968699" cy="615553"/>
          </a:xfrm>
        </p:spPr>
        <p:txBody>
          <a:bodyPr/>
          <a:lstStyle/>
          <a:p>
            <a:pPr algn="l"/>
            <a:r>
              <a:rPr lang="en-US" spc="-25" dirty="0">
                <a:solidFill>
                  <a:srgbClr val="0F810B"/>
                </a:solidFill>
              </a:rPr>
              <a:t>Table of Contents </a:t>
            </a:r>
            <a:endParaRPr lang="en-IN" dirty="0">
              <a:solidFill>
                <a:srgbClr val="0F810B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E5664-2896-8355-77F3-49F469770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01" y="2133600"/>
            <a:ext cx="10528198" cy="3293209"/>
          </a:xfrm>
        </p:spPr>
        <p:txBody>
          <a:bodyPr/>
          <a:lstStyle/>
          <a:p>
            <a:pPr lvl="0">
              <a:lnSpc>
                <a:spcPts val="1035"/>
              </a:lnSpc>
              <a:spcBef>
                <a:spcPts val="2755"/>
              </a:spcBef>
              <a:spcAft>
                <a:spcPts val="0"/>
              </a:spcAft>
              <a:tabLst>
                <a:tab pos="520700" algn="l"/>
                <a:tab pos="521335" algn="l"/>
                <a:tab pos="4030345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2755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30345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	</a:t>
            </a:r>
            <a:r>
              <a:rPr lang="en-US" sz="2400" b="1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7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0"/>
              </a:lnSpc>
              <a:buFont typeface="+mj-lt"/>
              <a:buAutoNum type="arabicPeriod"/>
              <a:tabLst>
                <a:tab pos="520700" algn="l"/>
                <a:tab pos="521335" algn="l"/>
                <a:tab pos="402717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0"/>
              </a:lnSpc>
              <a:buFont typeface="+mj-lt"/>
              <a:buAutoNum type="arabicPeriod"/>
              <a:tabLst>
                <a:tab pos="520700" algn="l"/>
                <a:tab pos="521335" algn="l"/>
                <a:tab pos="4027170" algn="r"/>
              </a:tabLst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0"/>
              </a:lnSpc>
              <a:buFont typeface="+mj-lt"/>
              <a:buAutoNum type="arabicPeriod"/>
              <a:tabLst>
                <a:tab pos="520700" algn="l"/>
                <a:tab pos="521335" algn="l"/>
                <a:tab pos="4027170" algn="r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Literature Survey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8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0"/>
              </a:lnSpc>
              <a:buFont typeface="+mj-lt"/>
              <a:buAutoNum type="arabicPeriod"/>
              <a:tabLst>
                <a:tab pos="520700" algn="l"/>
                <a:tab pos="521335" algn="l"/>
                <a:tab pos="402717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5511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55110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Implementation</a:t>
            </a:r>
            <a:r>
              <a:rPr lang="en-US" sz="24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Results	10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6908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6908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69080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</a:t>
            </a:r>
            <a:r>
              <a:rPr lang="en-US" sz="24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Design	12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60190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60190" algn="r"/>
              </a:tabLst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buFont typeface="+mj-lt"/>
              <a:buAutoNum type="arabicPeriod"/>
              <a:tabLst>
                <a:tab pos="520700" algn="l"/>
                <a:tab pos="521335" algn="l"/>
                <a:tab pos="4060190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Conclusion	13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Future Work</a:t>
            </a: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endParaRPr lang="en-US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035"/>
              </a:lnSpc>
              <a:spcBef>
                <a:spcPts val="10"/>
              </a:spcBef>
              <a:spcAft>
                <a:spcPts val="0"/>
              </a:spcAft>
              <a:buFont typeface="+mj-lt"/>
              <a:buAutoNum type="arabicPeriod"/>
              <a:tabLst>
                <a:tab pos="520700" algn="l"/>
                <a:tab pos="521335" algn="l"/>
                <a:tab pos="4043045" algn="r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References</a:t>
            </a:r>
            <a:r>
              <a:rPr lang="en-US" sz="2400" spc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13</a:t>
            </a:r>
            <a:endParaRPr lang="en-IN" sz="24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433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67200" y="399415"/>
            <a:ext cx="2971799" cy="704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95"/>
              </a:spcBef>
            </a:pPr>
            <a:r>
              <a:rPr lang="en-US" sz="4500" spc="-25" dirty="0">
                <a:solidFill>
                  <a:srgbClr val="0F810B"/>
                </a:solidFill>
              </a:rPr>
              <a:t>Introduction</a:t>
            </a:r>
            <a:endParaRPr sz="4500" spc="-25" dirty="0">
              <a:solidFill>
                <a:srgbClr val="0F810B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9C3D6-0D8E-B331-1AE7-6F72FFBAC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2895600"/>
            <a:ext cx="10363200" cy="2585323"/>
          </a:xfrm>
        </p:spPr>
        <p:txBody>
          <a:bodyPr/>
          <a:lstStyle/>
          <a:p>
            <a:pPr marL="457200" indent="-457200">
              <a:buFont typeface="Wingdings" pitchFamily="2" charset="2"/>
              <a:buChar char="v"/>
            </a:pPr>
            <a:r>
              <a:rPr lang="en-US" sz="2400" dirty="0"/>
              <a:t>Hand gesture control is an innovative technology that allows users to interact with devices using hand movements, providing a more natural and intuitive interface.</a:t>
            </a:r>
          </a:p>
          <a:p>
            <a:pPr marL="457200" indent="-457200">
              <a:buFont typeface="Wingdings" pitchFamily="2" charset="2"/>
              <a:buChar char="v"/>
            </a:pPr>
            <a:endParaRPr lang="en-US" sz="2400" dirty="0"/>
          </a:p>
          <a:p>
            <a:pPr marL="457200" indent="-457200">
              <a:buFont typeface="Wingdings" pitchFamily="2" charset="2"/>
              <a:buChar char="v"/>
            </a:pPr>
            <a:r>
              <a:rPr lang="en-US" sz="2400" dirty="0"/>
              <a:t>Hand gesture control involves using sensors and algorithms to detect and interpret human hand movements. These gestures are then converted into commands that can control devices or software.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E6534AF-F9D4-6EA3-B962-66E0321F3092}"/>
              </a:ext>
            </a:extLst>
          </p:cNvPr>
          <p:cNvSpPr txBox="1">
            <a:spLocks/>
          </p:cNvSpPr>
          <p:nvPr/>
        </p:nvSpPr>
        <p:spPr>
          <a:xfrm>
            <a:off x="914400" y="1981200"/>
            <a:ext cx="11049000" cy="45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kern="0" dirty="0">
                <a:solidFill>
                  <a:srgbClr val="0F810B"/>
                </a:solidFill>
              </a:rPr>
              <a:t>WHAT IS HAND GESTURE CONTROL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49AA3-68D8-39E5-48F7-65F955A40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281" y="797070"/>
            <a:ext cx="2112137" cy="615553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87ABC-E9A1-5178-A9EB-AC69167C0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00" y="1905000"/>
            <a:ext cx="10140900" cy="738664"/>
          </a:xfrm>
        </p:spPr>
        <p:txBody>
          <a:bodyPr/>
          <a:lstStyle/>
          <a:p>
            <a:r>
              <a:rPr lang="en-US" sz="2400" dirty="0"/>
              <a:t>A smart TV recognizing the hand movements to control the channels or to select a option from the menu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A20C43-C2A6-AE10-7254-98B69CB9E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00" y="2889754"/>
            <a:ext cx="9759900" cy="339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337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88170-9A56-A3DF-A0BA-3E36C998E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1" y="990600"/>
            <a:ext cx="6157035" cy="1124585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BENEFITS OF GESTURE RECOGNITION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C6839-8D6D-B718-14C8-17EF937F4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01" y="2514600"/>
            <a:ext cx="8007299" cy="2712730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A human computer interface can be provided using gestures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Replace mouse and keyboard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Pointing gestures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Navigate in a virtual environment</a:t>
            </a:r>
          </a:p>
          <a:p>
            <a:pPr marL="457200" indent="-457200">
              <a:lnSpc>
                <a:spcPct val="150000"/>
              </a:lnSpc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Interact with the 3D world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ECF3A5-1602-597D-D461-F5CBE2400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220095"/>
            <a:ext cx="40513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74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49093-224C-5CFE-9B47-DAEB02B12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0" y="380365"/>
            <a:ext cx="6303137" cy="1231106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APPLICATIONS OF GESTURE 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7D52B-965C-CFDD-074D-367021708B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00" y="1890116"/>
            <a:ext cx="6705600" cy="4062651"/>
          </a:xfrm>
        </p:spPr>
        <p:txBody>
          <a:bodyPr/>
          <a:lstStyle/>
          <a:p>
            <a:pPr marL="457200" indent="-457200"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Through the use of gesture recognition, remote control with the wave of a hand of various devices possible.</a:t>
            </a:r>
          </a:p>
          <a:p>
            <a:pPr marL="457200" indent="-457200">
              <a:buClr>
                <a:srgbClr val="0F810B"/>
              </a:buClr>
              <a:buFont typeface="Wingdings" pitchFamily="2" charset="2"/>
              <a:buChar char="Ø"/>
            </a:pPr>
            <a:endParaRPr lang="en-US" sz="2400" dirty="0"/>
          </a:p>
          <a:p>
            <a:pPr marL="457200" indent="-457200">
              <a:buClr>
                <a:srgbClr val="0F810B"/>
              </a:buClr>
              <a:buFont typeface="Wingdings" pitchFamily="2" charset="2"/>
              <a:buChar char="Ø"/>
            </a:pPr>
            <a:endParaRPr lang="en-US" sz="2400" dirty="0"/>
          </a:p>
          <a:p>
            <a:pPr marL="457200" indent="-457200">
              <a:buClr>
                <a:srgbClr val="0F810B"/>
              </a:buClr>
              <a:buFont typeface="Wingdings" pitchFamily="2" charset="2"/>
              <a:buChar char="Ø"/>
            </a:pPr>
            <a:endParaRPr lang="en-US" sz="2400" dirty="0"/>
          </a:p>
          <a:p>
            <a:pPr>
              <a:buClr>
                <a:srgbClr val="0F810B"/>
              </a:buClr>
            </a:pPr>
            <a:endParaRPr lang="en-US" sz="2400" dirty="0"/>
          </a:p>
          <a:p>
            <a:pPr marL="457200" indent="-457200">
              <a:buClr>
                <a:srgbClr val="0F810B"/>
              </a:buClr>
              <a:buFont typeface="Wingdings" pitchFamily="2" charset="2"/>
              <a:buChar char="Ø"/>
            </a:pPr>
            <a:r>
              <a:rPr lang="en-US" sz="2400" dirty="0"/>
              <a:t>In video game such Microsoft X-box, often the user is the controller and has to perform all physical movements that they desire the character in game to do.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B78BF6-EA4E-B009-7B12-BC8167F09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800" y="995918"/>
            <a:ext cx="3543300" cy="28303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6B8F58-1DF5-7128-CA5E-4F76E489D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750" y="3951416"/>
            <a:ext cx="3543300" cy="283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034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A18BE-2804-4102-9955-94E098E31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0" y="762000"/>
            <a:ext cx="4779137" cy="615553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LITERATURE SURVEY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332BC-D123-44FB-311A-0FB0AA37A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00" y="1736851"/>
            <a:ext cx="10528198" cy="4374724"/>
          </a:xfrm>
        </p:spPr>
        <p:txBody>
          <a:bodyPr/>
          <a:lstStyle/>
          <a:p>
            <a:pPr>
              <a:lnSpc>
                <a:spcPct val="150000"/>
              </a:lnSpc>
              <a:buClr>
                <a:srgbClr val="0F810B"/>
              </a:buClr>
            </a:pPr>
            <a:r>
              <a:rPr lang="en-IN" sz="2400" b="1" dirty="0"/>
              <a:t>OpenCV Version – 4.9.0.80 : </a:t>
            </a:r>
            <a:r>
              <a:rPr lang="en-IN" sz="2400" dirty="0"/>
              <a:t>Used for real-time video capture and image processing like reading, manipulating, and displaying images.</a:t>
            </a:r>
          </a:p>
          <a:p>
            <a:pPr>
              <a:lnSpc>
                <a:spcPct val="150000"/>
              </a:lnSpc>
              <a:buClr>
                <a:srgbClr val="0F810B"/>
              </a:buClr>
            </a:pPr>
            <a:r>
              <a:rPr lang="en-IN" sz="2400" b="1" dirty="0"/>
              <a:t>OS Module : </a:t>
            </a:r>
            <a:r>
              <a:rPr lang="en-IN" sz="2400" dirty="0"/>
              <a:t>Module for interacting with the operating system, used for handling file paths and directory operations.</a:t>
            </a:r>
          </a:p>
          <a:p>
            <a:pPr>
              <a:lnSpc>
                <a:spcPct val="150000"/>
              </a:lnSpc>
              <a:buClr>
                <a:srgbClr val="0F810B"/>
              </a:buClr>
            </a:pPr>
            <a:r>
              <a:rPr lang="en-IN" sz="2400" b="1" dirty="0"/>
              <a:t>CVzone Version – 1.21.6 : </a:t>
            </a:r>
            <a:r>
              <a:rPr lang="en-IN" sz="2400" dirty="0"/>
              <a:t>Simplifies hand tracking and gesture recognition using deep learning model.</a:t>
            </a:r>
          </a:p>
          <a:p>
            <a:pPr>
              <a:lnSpc>
                <a:spcPct val="150000"/>
              </a:lnSpc>
              <a:buClr>
                <a:srgbClr val="0F810B"/>
              </a:buClr>
            </a:pPr>
            <a:r>
              <a:rPr lang="en-IN" sz="2400" b="1" dirty="0"/>
              <a:t>Numpy Version – 1.21.6 </a:t>
            </a:r>
            <a:r>
              <a:rPr lang="en-IN" sz="2400" dirty="0"/>
              <a:t>: Provides support for large arrays and matrices, along with a collection of mathematical functions.</a:t>
            </a:r>
            <a:endParaRPr lang="en-IN" sz="2400" dirty="0">
              <a:solidFill>
                <a:srgbClr val="BCBEC4"/>
              </a:solidFill>
              <a:effectLst/>
              <a:highlight>
                <a:srgbClr val="1E1F22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249053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A2031-2C99-503E-3361-2540094DB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5007737" cy="1231106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IMPLEMENTATION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CE797-7C74-72ED-0E6A-04B1F8C76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2895600"/>
            <a:ext cx="2063700" cy="800219"/>
          </a:xfrm>
        </p:spPr>
        <p:txBody>
          <a:bodyPr/>
          <a:lstStyle/>
          <a:p>
            <a:r>
              <a:rPr lang="en-US" b="1" dirty="0"/>
              <a:t>Figure 1</a:t>
            </a:r>
          </a:p>
          <a:p>
            <a:r>
              <a:rPr lang="en-US" sz="2400" dirty="0"/>
              <a:t>Block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198DE0-9E36-98E8-9275-9BA0AB141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497137"/>
            <a:ext cx="6858000" cy="1863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77729-F34C-5232-0D7B-FF20EC5123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787" y="4619625"/>
            <a:ext cx="6858000" cy="1914525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66D5F89-1940-0447-47A6-787486521B42}"/>
              </a:ext>
            </a:extLst>
          </p:cNvPr>
          <p:cNvSpPr txBox="1">
            <a:spLocks/>
          </p:cNvSpPr>
          <p:nvPr/>
        </p:nvSpPr>
        <p:spPr>
          <a:xfrm>
            <a:off x="666750" y="4998363"/>
            <a:ext cx="2063700" cy="800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kern="0" dirty="0"/>
              <a:t>Figure 2</a:t>
            </a:r>
          </a:p>
          <a:p>
            <a:r>
              <a:rPr lang="en-US" sz="2400" kern="0" dirty="0"/>
              <a:t>Trained Gesture</a:t>
            </a:r>
          </a:p>
        </p:txBody>
      </p:sp>
    </p:spTree>
    <p:extLst>
      <p:ext uri="{BB962C8B-B14F-4D97-AF65-F5344CB8AC3E}">
        <p14:creationId xmlns:p14="http://schemas.microsoft.com/office/powerpoint/2010/main" val="602893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09708B-52B0-495F-E352-317244CDD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1458121"/>
            <a:ext cx="1752600" cy="980279"/>
          </a:xfrm>
        </p:spPr>
        <p:txBody>
          <a:bodyPr/>
          <a:lstStyle/>
          <a:p>
            <a:pPr>
              <a:lnSpc>
                <a:spcPct val="115000"/>
              </a:lnSpc>
            </a:pPr>
            <a:r>
              <a:rPr lang="en-IN" b="1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3</a:t>
            </a:r>
            <a:endParaRPr lang="en-IN" dirty="0"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Next Slide</a:t>
            </a:r>
            <a:endParaRPr lang="en-IN" dirty="0"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EE66BF-971B-9826-2833-1753120F9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831" y="158331"/>
            <a:ext cx="6351969" cy="1124585"/>
          </a:xfrm>
        </p:spPr>
        <p:txBody>
          <a:bodyPr/>
          <a:lstStyle/>
          <a:p>
            <a:r>
              <a:rPr lang="en-US" dirty="0">
                <a:solidFill>
                  <a:srgbClr val="0F810B"/>
                </a:solidFill>
              </a:rPr>
              <a:t>IMPLEMENTATION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F5AF9B-42BE-78D3-BCC8-D48CD44CAC6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50" y="1089512"/>
            <a:ext cx="6858000" cy="18669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D124A3-56FF-0F5F-B33D-517626B652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50" y="2944270"/>
            <a:ext cx="6858000" cy="1914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74AF61-AF0C-1C43-8293-2E781ABC24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50" y="4876800"/>
            <a:ext cx="6858000" cy="1914525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437E2CF-8351-E83D-4893-787610B9D7CD}"/>
              </a:ext>
            </a:extLst>
          </p:cNvPr>
          <p:cNvSpPr txBox="1">
            <a:spLocks/>
          </p:cNvSpPr>
          <p:nvPr/>
        </p:nvSpPr>
        <p:spPr>
          <a:xfrm>
            <a:off x="1219200" y="3286921"/>
            <a:ext cx="2133600" cy="1421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en-IN" b="1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4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Previous Slide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kern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8D6B551-8188-B3AC-E15A-5A42A387FF5F}"/>
              </a:ext>
            </a:extLst>
          </p:cNvPr>
          <p:cNvSpPr txBox="1">
            <a:spLocks/>
          </p:cNvSpPr>
          <p:nvPr/>
        </p:nvSpPr>
        <p:spPr>
          <a:xfrm>
            <a:off x="1219200" y="5029200"/>
            <a:ext cx="2133600" cy="1421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2800" b="0" i="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</a:pPr>
            <a:r>
              <a:rPr lang="en-IN" b="1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Figure 5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IN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Show Pointer</a:t>
            </a:r>
            <a:endParaRPr lang="en-IN" kern="0" dirty="0"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305256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</TotalTime>
  <Words>444</Words>
  <Application>Microsoft Macintosh PowerPoint</Application>
  <PresentationFormat>Widescreen</PresentationFormat>
  <Paragraphs>83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 Narrow</vt:lpstr>
      <vt:lpstr>Calibri</vt:lpstr>
      <vt:lpstr>Times New Roman</vt:lpstr>
      <vt:lpstr>Wingdings</vt:lpstr>
      <vt:lpstr>Office Theme</vt:lpstr>
      <vt:lpstr>Hand Gesture  Controlled Presentation</vt:lpstr>
      <vt:lpstr>Table of Contents </vt:lpstr>
      <vt:lpstr>Introduction</vt:lpstr>
      <vt:lpstr>EXAMPLE</vt:lpstr>
      <vt:lpstr>BENEFITS OF GESTURE RECOGNITION</vt:lpstr>
      <vt:lpstr>APPLICATIONS OF GESTURE CONTROL</vt:lpstr>
      <vt:lpstr>LITERATURE SURVEY</vt:lpstr>
      <vt:lpstr>IMPLEMENTATION RESULTS</vt:lpstr>
      <vt:lpstr>IMPLEMENTATION RESULTS</vt:lpstr>
      <vt:lpstr>PowerPoint Presentation</vt:lpstr>
      <vt:lpstr>SYSTEM DESIGN</vt:lpstr>
      <vt:lpstr>CONCLUSION</vt:lpstr>
      <vt:lpstr>FUTURE WORK</vt:lpstr>
      <vt:lpstr>THANK YOU..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 REVIEW</dc:title>
  <cp:lastModifiedBy>Shahma Ansari</cp:lastModifiedBy>
  <cp:revision>7</cp:revision>
  <dcterms:created xsi:type="dcterms:W3CDTF">2024-06-02T03:37:47Z</dcterms:created>
  <dcterms:modified xsi:type="dcterms:W3CDTF">2024-06-04T21:29:47Z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2024-04-25T00:00:00Z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2024-06-02T00:00:00Z</vt:filetime>
  </property>
</Properties>
</file>